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285" r:id="rId3"/>
    <p:sldId id="288" r:id="rId4"/>
    <p:sldId id="307" r:id="rId5"/>
    <p:sldId id="301" r:id="rId6"/>
    <p:sldId id="302" r:id="rId7"/>
    <p:sldId id="321" r:id="rId8"/>
    <p:sldId id="297" r:id="rId9"/>
    <p:sldId id="290" r:id="rId10"/>
    <p:sldId id="322" r:id="rId11"/>
    <p:sldId id="323" r:id="rId12"/>
    <p:sldId id="303" r:id="rId13"/>
    <p:sldId id="289" r:id="rId14"/>
    <p:sldId id="308" r:id="rId15"/>
    <p:sldId id="287" r:id="rId16"/>
    <p:sldId id="296" r:id="rId17"/>
    <p:sldId id="325" r:id="rId18"/>
    <p:sldId id="326" r:id="rId19"/>
    <p:sldId id="327" r:id="rId20"/>
    <p:sldId id="324" r:id="rId21"/>
    <p:sldId id="304" r:id="rId22"/>
    <p:sldId id="312" r:id="rId23"/>
    <p:sldId id="311" r:id="rId24"/>
    <p:sldId id="295" r:id="rId25"/>
    <p:sldId id="328" r:id="rId26"/>
    <p:sldId id="293" r:id="rId27"/>
    <p:sldId id="315" r:id="rId28"/>
    <p:sldId id="313" r:id="rId29"/>
    <p:sldId id="292" r:id="rId30"/>
    <p:sldId id="298" r:id="rId31"/>
    <p:sldId id="314" r:id="rId32"/>
    <p:sldId id="291" r:id="rId33"/>
    <p:sldId id="317" r:id="rId34"/>
    <p:sldId id="300" r:id="rId35"/>
    <p:sldId id="319" r:id="rId36"/>
    <p:sldId id="309" r:id="rId37"/>
    <p:sldId id="310" r:id="rId38"/>
    <p:sldId id="294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 Zack" initials="JZ" lastIdx="1" clrIdx="0">
    <p:extLst>
      <p:ext uri="{19B8F6BF-5375-455C-9EA6-DF929625EA0E}">
        <p15:presenceInfo xmlns:p15="http://schemas.microsoft.com/office/powerpoint/2012/main" userId="9716c83ed4f5f8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EF"/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4"/>
    <p:restoredTop sz="60152" autoAdjust="0"/>
  </p:normalViewPr>
  <p:slideViewPr>
    <p:cSldViewPr snapToGrid="0" snapToObjects="1">
      <p:cViewPr varScale="1">
        <p:scale>
          <a:sx n="68" d="100"/>
          <a:sy n="68" d="100"/>
        </p:scale>
        <p:origin x="13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9T06:59:07.243" idx="1">
    <p:pos x="10" y="10"/>
    <p:text>Get a better example here?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ndard_Boolean_mode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Vector_space_model" TargetMode="External"/><Relationship Id="rId5" Type="http://schemas.openxmlformats.org/officeDocument/2006/relationships/hyperlink" Target="http://en.wikipedia.org/wiki/Tfidf" TargetMode="External"/><Relationship Id="rId4" Type="http://schemas.openxmlformats.org/officeDocument/2006/relationships/hyperlink" Target="https://www.elastic.co/guide/en/elasticsearch/guide/current/practical-scoring-function.html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dev, podcaster</a:t>
            </a:r>
          </a:p>
          <a:p>
            <a:endParaRPr lang="en-US" dirty="0"/>
          </a:p>
          <a:p>
            <a:r>
              <a:rPr lang="en-US" dirty="0"/>
              <a:t>Search engine driven applications</a:t>
            </a:r>
          </a:p>
          <a:p>
            <a:endParaRPr lang="en-US" dirty="0"/>
          </a:p>
          <a:p>
            <a:r>
              <a:rPr lang="en-US" dirty="0"/>
              <a:t>I’ve used search engines in eCommerce for a long time, but recently I spent some time taking another look at them to try and figure out if they were an appropriate solution for something I was doing at work.</a:t>
            </a:r>
          </a:p>
          <a:p>
            <a:endParaRPr lang="en-US" dirty="0"/>
          </a:p>
          <a:p>
            <a:r>
              <a:rPr lang="en-US" dirty="0"/>
              <a:t>While I was doing that research, I came up with a few different archetypes that I thought fit really well with search engines do and so I thought it would make for a cool talk!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they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do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Quick shot of what I got out Elasticsearch for the demo apps</a:t>
            </a:r>
          </a:p>
          <a:p>
            <a:endParaRPr lang="en-US" sz="1200" dirty="0"/>
          </a:p>
          <a:p>
            <a:r>
              <a:rPr lang="en-US" sz="1200" dirty="0"/>
              <a:t>These are common features of search engines, because it’s the kind of stuff that we (as a human) expect to just happen</a:t>
            </a:r>
          </a:p>
          <a:p>
            <a:endParaRPr lang="en-US" sz="1200" dirty="0"/>
          </a:p>
          <a:p>
            <a:r>
              <a:rPr lang="en-US" dirty="0"/>
              <a:t>The ways we interact with a search engine are really basic: Either you type in the text box, or maybe you click a few check boxes</a:t>
            </a:r>
          </a:p>
          <a:p>
            <a:endParaRPr lang="en-US" dirty="0"/>
          </a:p>
          <a:p>
            <a:r>
              <a:rPr lang="en-US" dirty="0"/>
              <a:t>Wanted to get all these points on one slide to show you that despite the simple interface, and simple apps, there can be a lot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What’s the secret sauce?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effectLst/>
              </a:rPr>
              <a:t>Search engines are optimized for searching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given up on ACID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They’ve decided to do more work up front, storing and organizing data, in order to make retrieval and counting much faster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secret here is the underlying data structure: Inverted Index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to </a:t>
            </a:r>
            <a:r>
              <a:rPr lang="en-US" dirty="0" err="1"/>
              <a:t>denormalizing</a:t>
            </a:r>
            <a:r>
              <a:rPr lang="en-US" dirty="0"/>
              <a:t> your data, and indexing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6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WARNING: Coloring with Crayons</a:t>
            </a:r>
          </a:p>
          <a:p>
            <a:endParaRPr lang="en-US" dirty="0"/>
          </a:p>
          <a:p>
            <a:r>
              <a:rPr lang="en-US" dirty="0"/>
              <a:t>Fast lookup O(1)</a:t>
            </a:r>
          </a:p>
          <a:p>
            <a:r>
              <a:rPr lang="en-US" dirty="0"/>
              <a:t>Counts, Aggregates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I said “index everything”</a:t>
            </a:r>
          </a:p>
          <a:p>
            <a:endParaRPr lang="en-US" dirty="0"/>
          </a:p>
          <a:p>
            <a:r>
              <a:rPr lang="en-US" dirty="0"/>
              <a:t>Search engines make heavy use of what is called, a inverted index.</a:t>
            </a:r>
          </a:p>
          <a:p>
            <a:r>
              <a:rPr lang="en-US" dirty="0"/>
              <a:t>Sounds like it might be a bit complicated, but really</a:t>
            </a:r>
          </a:p>
          <a:p>
            <a:r>
              <a:rPr lang="en-US" dirty="0"/>
              <a:t>We just take the important bits out of our data, store it as keys in a hash table</a:t>
            </a:r>
          </a:p>
          <a:p>
            <a:r>
              <a:rPr lang="en-US" dirty="0"/>
              <a:t>The value in the hash is a vector of pointers back to our original data</a:t>
            </a:r>
          </a:p>
          <a:p>
            <a:endParaRPr lang="en-US" dirty="0"/>
          </a:p>
          <a:p>
            <a:r>
              <a:rPr lang="en-US" dirty="0"/>
              <a:t>Hashes are ruthlessly efficient at lookups, but they data you’re storing will end up taking up a lot more room than the size of the data</a:t>
            </a:r>
          </a:p>
          <a:p>
            <a:r>
              <a:rPr lang="en-US" dirty="0"/>
              <a:t>Inserts and updates aren’t so great either, simple example above the first sentence represents 8 inserts, potentially on different machines</a:t>
            </a:r>
          </a:p>
          <a:p>
            <a:endParaRPr lang="en-US" dirty="0"/>
          </a:p>
          <a:p>
            <a:r>
              <a:rPr lang="en-US" dirty="0"/>
              <a:t>Additionally, the size of the data is about double since every important word is stored again.</a:t>
            </a:r>
          </a:p>
          <a:p>
            <a:r>
              <a:rPr lang="en-US" dirty="0"/>
              <a:t>Thankfully the modern search engines are good about compressing the data, so things in practice end up being better than that.</a:t>
            </a:r>
          </a:p>
          <a:p>
            <a:endParaRPr lang="en-US" dirty="0"/>
          </a:p>
          <a:p>
            <a:r>
              <a:rPr lang="en-US" dirty="0"/>
              <a:t>Sorting, Elasticsearch uses a combination of...</a:t>
            </a:r>
          </a:p>
          <a:p>
            <a:r>
              <a:rPr lang="en-US" dirty="0"/>
              <a:t>• Term/Document frequency (how often a term appears in a result, and how common that term is)</a:t>
            </a:r>
          </a:p>
          <a:p>
            <a:r>
              <a:rPr lang="en-US" dirty="0"/>
              <a:t>• Field length (</a:t>
            </a:r>
            <a:r>
              <a:rPr lang="en-US" dirty="0" err="1"/>
              <a:t>ie</a:t>
            </a:r>
            <a:r>
              <a:rPr lang="en-US" dirty="0"/>
              <a:t>: results from shorter fields (like title) can be boosted)• Some other weird stuff like coordination factors, and vector space that I don't understand</a:t>
            </a:r>
          </a:p>
          <a:p>
            <a:endParaRPr lang="en-US" dirty="0"/>
          </a:p>
          <a:p>
            <a:r>
              <a:rPr lang="en-US" dirty="0"/>
              <a:t>Fox book example:</a:t>
            </a:r>
          </a:p>
          <a:p>
            <a:r>
              <a:rPr lang="en-US" dirty="0"/>
              <a:t>Encyclopedia</a:t>
            </a:r>
          </a:p>
          <a:p>
            <a:r>
              <a:rPr lang="en-US" dirty="0"/>
              <a:t>Book on Foxes</a:t>
            </a:r>
          </a:p>
          <a:p>
            <a:endParaRPr lang="en-US" dirty="0"/>
          </a:p>
          <a:p>
            <a:r>
              <a:rPr lang="en-US" dirty="0"/>
              <a:t>Scoring Theory: https://www.elastic.co/guide/en/elasticsearch/guide/current/scoring-theory.html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Lucene (and thus Elasticsearch) uses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Boolean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find matching documents, and a formula called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Lucene’s Practical Scoring Function"/>
              </a:rPr>
              <a:t>practical scoring 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calculate relevance.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sorting: </a:t>
            </a:r>
            <a:r>
              <a:rPr lang="en-US" sz="1200" b="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term frequency/inverse document frequency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vector space 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adds more-modern features like a coordination factor, field length normalization, and term or query clause boosting.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been saying ”Hash” table, because that’s a common programmer-y data structure</a:t>
            </a:r>
          </a:p>
          <a:p>
            <a:endParaRPr lang="en-US" dirty="0"/>
          </a:p>
          <a:p>
            <a:r>
              <a:rPr lang="en-US" dirty="0"/>
              <a:t>But search engines call it an index, because it’s a bit more specialized – but in practice it’s not that difference from an index in a book.</a:t>
            </a:r>
          </a:p>
          <a:p>
            <a:endParaRPr lang="en-US" dirty="0"/>
          </a:p>
          <a:p>
            <a:r>
              <a:rPr lang="en-US" dirty="0"/>
              <a:t>Remember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6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Pulling the data back out from </a:t>
            </a:r>
            <a:r>
              <a:rPr lang="en-US" dirty="0" err="1"/>
              <a:t>somelike</a:t>
            </a:r>
            <a:r>
              <a:rPr lang="en-US" dirty="0"/>
              <a:t> SQL, means putting the data back together, every time you retrieve</a:t>
            </a:r>
          </a:p>
          <a:p>
            <a:r>
              <a:rPr lang="en-US" dirty="0"/>
              <a:t>SQL is heavily biased towards atomicity and consistency, but it’s not super great for searching</a:t>
            </a:r>
          </a:p>
          <a:p>
            <a:endParaRPr lang="en-US" dirty="0"/>
          </a:p>
          <a:p>
            <a:r>
              <a:rPr lang="en-US" dirty="0"/>
              <a:t>Scoring is really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Some other benefits of those 20 years of evolution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Most of these are evolutions of the inverted index</a:t>
            </a:r>
          </a:p>
          <a:p>
            <a:r>
              <a:rPr lang="en-US" dirty="0"/>
              <a:t>Synonym example: Elasticsearch + Search Engine</a:t>
            </a:r>
          </a:p>
          <a:p>
            <a:r>
              <a:rPr lang="en-US" dirty="0"/>
              <a:t>When I process a document, I’ll insert an additional entry for one, if I see the other</a:t>
            </a:r>
          </a:p>
          <a:p>
            <a:r>
              <a:rPr lang="en-US" dirty="0"/>
              <a:t>Just like a traditional index, I’m trading up front work, for fast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https://www.elastic.co/guide/en/elasticsearch/guide/current/scoring-theory.html#field-norm</a:t>
            </a:r>
          </a:p>
          <a:p>
            <a:endParaRPr lang="en-US" dirty="0"/>
          </a:p>
          <a:p>
            <a:r>
              <a:rPr lang="en-US" dirty="0"/>
              <a:t>Books with titles like “The Fox” or “North American Foxes” should rank higher than the Encyclopedia for the letter F</a:t>
            </a:r>
          </a:p>
          <a:p>
            <a:endParaRPr lang="en-US" dirty="0"/>
          </a:p>
          <a:p>
            <a:r>
              <a:rPr lang="en-US" dirty="0"/>
              <a:t>A lot of stuff going on here, and a lot of parameters that you can tweak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Documents that have a higher % of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Shorter fields, that reference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terms that have a strong correlation with my term are probably more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 fields are more important (example: Date)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nice example of the type of evolution that you’re missing out on if you attempt to build something custom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62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Eveyrthing</a:t>
            </a:r>
            <a:r>
              <a:rPr lang="en-US" dirty="0"/>
              <a:t> you need in the index</a:t>
            </a:r>
          </a:p>
          <a:p>
            <a:r>
              <a:rPr lang="en-US" dirty="0"/>
              <a:t>Kibana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58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Summary: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they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lets take a look at leveraging the strengths of search engines to build useful experiences for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usability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It’s a huge part of how we interact with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typo, don’t know what we’re looking for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As a dev, I’m really interested in building tools that ease the interactions between humans and data and search is a huge part of that.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interactions are built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  <a:p>
            <a:r>
              <a:rPr lang="en-US" dirty="0"/>
              <a:t>https://</a:t>
            </a:r>
            <a:r>
              <a:rPr lang="en-US" dirty="0" err="1"/>
              <a:t>stackexchange.com</a:t>
            </a:r>
            <a:r>
              <a:rPr lang="en-US" dirty="0"/>
              <a:t>/performance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support a basic Lucene style syntax, and more are built on Lucene</a:t>
            </a:r>
          </a:p>
          <a:p>
            <a:endParaRPr lang="en-US" dirty="0"/>
          </a:p>
          <a:p>
            <a:r>
              <a:rPr lang="en-US" dirty="0"/>
              <a:t>I won’t get too into the weeds on how that works, but the important bit is that Elasticsearch is king of the hill right now</a:t>
            </a:r>
          </a:p>
          <a:p>
            <a:endParaRPr lang="en-US" dirty="0"/>
          </a:p>
          <a:p>
            <a:r>
              <a:rPr lang="en-US" dirty="0"/>
              <a:t>2 reasons:</a:t>
            </a:r>
          </a:p>
          <a:p>
            <a:r>
              <a:rPr lang="en-US" dirty="0"/>
              <a:t>1: Really nice REST </a:t>
            </a:r>
            <a:r>
              <a:rPr lang="en-US" dirty="0" err="1"/>
              <a:t>api</a:t>
            </a:r>
            <a:r>
              <a:rPr lang="en-US" dirty="0"/>
              <a:t>, for building advanced filters</a:t>
            </a:r>
          </a:p>
          <a:p>
            <a:r>
              <a:rPr lang="en-US" dirty="0"/>
              <a:t>2. It's an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2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make millions</a:t>
            </a:r>
          </a:p>
          <a:p>
            <a:r>
              <a:rPr lang="en-US" dirty="0"/>
              <a:t>Not spam</a:t>
            </a:r>
          </a:p>
          <a:p>
            <a:r>
              <a:rPr lang="en-US" dirty="0"/>
              <a:t>Should be starred</a:t>
            </a:r>
          </a:p>
          <a:p>
            <a:r>
              <a:rPr lang="en-US" dirty="0"/>
              <a:t>Should be more recent than 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81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Reason #1: Query DSL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73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Reason #2 The Elastic Stack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host of products that are designed to work with and extend Elasticsearch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available, but not necessarily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7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Tough to compare Apples to Apples</a:t>
            </a:r>
          </a:p>
          <a:p>
            <a:r>
              <a:rPr lang="en-US" dirty="0"/>
              <a:t>Wide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7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like….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Amazon</a:t>
            </a:r>
          </a:p>
          <a:p>
            <a:r>
              <a:rPr lang="en-US" dirty="0"/>
              <a:t>Splunk</a:t>
            </a:r>
          </a:p>
          <a:p>
            <a:endParaRPr lang="en-US" dirty="0"/>
          </a:p>
          <a:p>
            <a:r>
              <a:rPr lang="en-US" dirty="0"/>
              <a:t>Elasticsearch caching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those auto-suggest?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1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got this all with JSON!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99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First up, lets address the elephant in the room</a:t>
            </a:r>
          </a:p>
          <a:p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 the apps I’m going to show you today can absolutely be built on a traditional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databases, but YOU, the dev, are going to be doing a lot of extra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 and poorly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reimplimenting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 that already exist in search engines</a:t>
            </a:r>
          </a:p>
          <a:p>
            <a:r>
              <a:rPr lang="en-US" dirty="0">
                <a:effectLst/>
              </a:rPr>
              <a:t>Designed specifically for common search use cases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Relational databases are mature, robust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great at storing and retrieving data, and they’ve matured really well.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They’re really good at transactions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standard argument that they don’t scale horizontally well, ”web scale”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  <a:p>
            <a:endParaRPr lang="en-US" dirty="0"/>
          </a:p>
          <a:p>
            <a:r>
              <a:rPr lang="en-US" dirty="0"/>
              <a:t>In addition to the fuzzy search…</a:t>
            </a:r>
          </a:p>
          <a:p>
            <a:endParaRPr lang="en-US" dirty="0"/>
          </a:p>
          <a:p>
            <a:r>
              <a:rPr lang="en-US" dirty="0"/>
              <a:t>Sliced up the data in interesting 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One-to-Many relationships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Numeric Ranges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5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 dirty="0"/>
              <a:t>Python 2.7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near real-time jive with the up front processing of indexes?</a:t>
            </a:r>
          </a:p>
          <a:p>
            <a:r>
              <a:rPr lang="en-US" dirty="0"/>
              <a:t>In practice, it’s not that slow, and most of the stuff we want to see graphed doesn’t need complex processing (synonyms, stop words, phrases)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 said before, plus…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5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73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about 7,000 episodes</a:t>
            </a:r>
          </a:p>
          <a:p>
            <a:r>
              <a:rPr lang="en-US" dirty="0"/>
              <a:t>Query it in about 0 seconds, rounded up</a:t>
            </a:r>
          </a:p>
          <a:p>
            <a:r>
              <a:rPr lang="en-US" dirty="0"/>
              <a:t>Search engine allows us to focus on 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93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Engines are specialized tools for building search interfaces for humans..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Talked about what problems they solved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they are so good at what they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Demonstrated a bunch of common features via 3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 also wanted to point out, that the coding you’re going to be doing isn’t very pretty!</a:t>
            </a:r>
          </a:p>
          <a:p>
            <a:r>
              <a:rPr lang="en-US" dirty="0">
                <a:effectLst/>
              </a:rPr>
              <a:t>The more complex your data set, the more funky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generation you’re going to end up doing</a:t>
            </a:r>
          </a:p>
          <a:p>
            <a:r>
              <a:rPr lang="en-US" dirty="0">
                <a:effectLst/>
              </a:rPr>
              <a:t>Either by hand, or ORM…either way: no fun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-----------------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RDBMS are not so good at complicated queries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ANSI SQL is really limited, and crusty, and once you get to a point – you end up having to create dynamic queries</a:t>
            </a:r>
          </a:p>
          <a:p>
            <a:r>
              <a:rPr lang="en-US" dirty="0">
                <a:effectLst/>
              </a:rPr>
              <a:t>String building, which is particularly annoying when you’re doing dynamic parameterization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This is what it takes to sort by properties dynamically, can anyone tell me what’s wrong with this approach?</a:t>
            </a:r>
          </a:p>
          <a:p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injection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Dynamic “IN” clauses, One to many, temp tables, group by, dynamic columns, CTE, pivots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Query optimizers are not so good at executing dynamic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 either, they really want to compile their stored procedures and reuse the plan. They’re not optimized to deal with procs that run wildly different queries every time you run them.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CTE, pivot, dynamic sorting, temp tables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You’ll bump into interesting edge cases – like the fact you can’t have procs that populate temp tables, calling procs that populate temp tables.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49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also have to manage performance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There is one huge pro to SQL, you’ve probably already need it for some other reason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extend your technical footprint?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That’s a good question to 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 search engine really needs to bring a LOT of value in order for you to consider adding it to your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…so, from here on – lets focus on that what we 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 you can figure out if the overhead is worth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6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“low code”, I mean I focus my coding efforts on the unique problems that I’m solving in my domain</a:t>
            </a:r>
          </a:p>
          <a:p>
            <a:endParaRPr lang="en-US" dirty="0"/>
          </a:p>
          <a:p>
            <a:r>
              <a:rPr lang="en-US" dirty="0"/>
              <a:t>https://www.pexels.com/photo/portrait-of-young-man-326559/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9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would we design a search engine, if we didn’t already have the inertia/baggage of our existing technologies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Made a little list with some of the things we want, and some common solutions to those problems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Well… you just invented a search engine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could roll your own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Index: – save meta data, about my data, to make searching faster, trading off up front processing time, for fast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Low code: Highly dynamic, do the heavy lifting for 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Just like </a:t>
            </a:r>
            <a:r>
              <a:rPr lang="en-US" dirty="0" err="1">
                <a:effectLst/>
              </a:rPr>
              <a:t>sql</a:t>
            </a:r>
            <a:r>
              <a:rPr lang="en-US" dirty="0">
                <a:effectLst/>
              </a:rPr>
              <a:t>, you could do this yourself.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Or you could use a modern search engine that has taken that starting point and evolved it for 20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(Lucene released in 1999)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oo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lvetica" panose="020B060303060202000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tiff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640A-3FBD-433D-AC9B-CDE18EBD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example apps…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B53F-27F9-49A0-8051-6F7A84D3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08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Text Search</a:t>
            </a:r>
          </a:p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/>
              <a:t>Relevance </a:t>
            </a:r>
            <a:r>
              <a:rPr lang="en-US" sz="2400" dirty="0"/>
              <a:t>tuning</a:t>
            </a:r>
          </a:p>
          <a:p>
            <a:r>
              <a:rPr lang="en-US" sz="2400" dirty="0"/>
              <a:t>Trivial import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145392-2D01-4E57-B500-80694257B40C}"/>
              </a:ext>
            </a:extLst>
          </p:cNvPr>
          <p:cNvSpPr txBox="1">
            <a:spLocks/>
          </p:cNvSpPr>
          <p:nvPr/>
        </p:nvSpPr>
        <p:spPr>
          <a:xfrm>
            <a:off x="4581072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Aggregation/Filtering</a:t>
            </a:r>
          </a:p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B3907-BB0B-4D52-8FF7-25CA9BAC06E6}"/>
              </a:ext>
            </a:extLst>
          </p:cNvPr>
          <p:cNvSpPr txBox="1">
            <a:spLocks/>
          </p:cNvSpPr>
          <p:nvPr/>
        </p:nvSpPr>
        <p:spPr>
          <a:xfrm>
            <a:off x="8323944" y="1825625"/>
            <a:ext cx="4024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36918A"/>
                </a:solidFill>
              </a:rPr>
              <a:t>Monitoring</a:t>
            </a:r>
          </a:p>
          <a:p>
            <a:r>
              <a:rPr lang="en-US" sz="2400" dirty="0"/>
              <a:t>Streaming data</a:t>
            </a:r>
          </a:p>
          <a:p>
            <a:r>
              <a:rPr lang="en-US" sz="2400" dirty="0"/>
              <a:t>Dashboards</a:t>
            </a:r>
          </a:p>
          <a:p>
            <a:r>
              <a:rPr lang="en-US" sz="2400" dirty="0"/>
              <a:t>Visualizations</a:t>
            </a:r>
          </a:p>
          <a:p>
            <a:r>
              <a:rPr lang="en-US" sz="2400" dirty="0"/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11744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How search engines work</a:t>
            </a:r>
          </a:p>
        </p:txBody>
      </p:sp>
    </p:spTree>
    <p:extLst>
      <p:ext uri="{BB962C8B-B14F-4D97-AF65-F5344CB8AC3E}">
        <p14:creationId xmlns:p14="http://schemas.microsoft.com/office/powerpoint/2010/main" val="330541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13D5-A33C-7348-A782-F1CC3F53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DEDD-098E-2446-B34D-7EB945D2A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  <a:p>
            <a:r>
              <a:rPr lang="en-US" dirty="0"/>
              <a:t>Shard</a:t>
            </a:r>
          </a:p>
          <a:p>
            <a:r>
              <a:rPr lang="en-US" dirty="0"/>
              <a:t>Keywords</a:t>
            </a:r>
          </a:p>
          <a:p>
            <a:r>
              <a:rPr lang="en-US" dirty="0"/>
              <a:t>Term</a:t>
            </a:r>
          </a:p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1572996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1" y="0"/>
            <a:ext cx="10191750" cy="68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</a:t>
            </a: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8214592-9CE0-524D-A633-CD21868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3216"/>
            <a:ext cx="3593555" cy="48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6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Inverted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Inverted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 Lookups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r>
              <a:rPr lang="en-US" dirty="0">
                <a:effectLst/>
              </a:rPr>
              <a:t>Allow for easy </a:t>
            </a:r>
            <a:r>
              <a:rPr lang="en-US" dirty="0"/>
              <a:t>scoring of data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Natural Language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Phrases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Fuzzy searching (typos)</a:t>
            </a:r>
          </a:p>
          <a:p>
            <a:r>
              <a:rPr lang="en-US" dirty="0"/>
              <a:t>A lot of numeric stuff too!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F225-E881-460E-B1A9-93DC5419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oolvetica"/>
              </a:rPr>
              <a:t>Scoring is complicated!</a:t>
            </a:r>
            <a:endParaRPr lang="en-US" dirty="0">
              <a:latin typeface="Coolvetic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37521-416B-4305-9FA5-7FAF5444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Term/Inverted Document Frequency</a:t>
            </a:r>
          </a:p>
          <a:p>
            <a:r>
              <a:rPr lang="en-US" dirty="0"/>
              <a:t>Field length normalization</a:t>
            </a:r>
          </a:p>
          <a:p>
            <a:r>
              <a:rPr lang="en-US" dirty="0"/>
              <a:t>Coordination factors</a:t>
            </a:r>
          </a:p>
          <a:p>
            <a:r>
              <a:rPr lang="en-US" dirty="0"/>
              <a:t>Term/Clause boosting</a:t>
            </a:r>
          </a:p>
        </p:txBody>
      </p:sp>
    </p:spTree>
    <p:extLst>
      <p:ext uri="{BB962C8B-B14F-4D97-AF65-F5344CB8AC3E}">
        <p14:creationId xmlns:p14="http://schemas.microsoft.com/office/powerpoint/2010/main" val="359931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08F2-90C1-48C1-AED3-7804B7EE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neat though, right?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140A8-5194-4904-8730-1A10D2A61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0101"/>
            <a:ext cx="10515600" cy="30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F8F652-4122-044B-866F-B7EC38B6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7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olvetica" panose="020B0603030602020004"/>
              </a:rPr>
              <a:t>StackOverflow</a:t>
            </a:r>
            <a:r>
              <a:rPr lang="en-US" sz="2800" dirty="0">
                <a:latin typeface="Coolvetica" panose="020B0603030602020004"/>
              </a:rPr>
              <a:t> does 34M searches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Google servers 40k searches…</a:t>
            </a:r>
            <a:r>
              <a:rPr lang="en-US" sz="2800" i="1" dirty="0">
                <a:latin typeface="Coolvetica" panose="020B0603030602020004"/>
              </a:rPr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Splunk indexes 100’s of TB per day</a:t>
            </a:r>
          </a:p>
          <a:p>
            <a:endParaRPr lang="en-US" sz="2800" dirty="0">
              <a:latin typeface="Coolvetica" panose="020B06030306020200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Building Search Applications</a:t>
            </a:r>
          </a:p>
        </p:txBody>
      </p:sp>
    </p:spTree>
    <p:extLst>
      <p:ext uri="{BB962C8B-B14F-4D97-AF65-F5344CB8AC3E}">
        <p14:creationId xmlns:p14="http://schemas.microsoft.com/office/powerpoint/2010/main" val="716789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4423-F1A5-AA4A-AC64-969E8785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Elasticsearch vs….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9945-2FDF-B14F-AEBB-208A507E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Lucene</a:t>
            </a:r>
          </a:p>
          <a:p>
            <a:r>
              <a:rPr lang="en-US" dirty="0" err="1"/>
              <a:t>Solr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Search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Cloudsearch</a:t>
            </a:r>
            <a:endParaRPr lang="en-US" dirty="0"/>
          </a:p>
          <a:p>
            <a:pPr lvl="1"/>
            <a:r>
              <a:rPr lang="en-US" dirty="0"/>
              <a:t>AWS ES</a:t>
            </a:r>
          </a:p>
        </p:txBody>
      </p:sp>
    </p:spTree>
    <p:extLst>
      <p:ext uri="{BB962C8B-B14F-4D97-AF65-F5344CB8AC3E}">
        <p14:creationId xmlns:p14="http://schemas.microsoft.com/office/powerpoint/2010/main" val="1809836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2920-9A98-6648-B6F7-71064D5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Reason #1: JSON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AE16D-601A-F84A-BEE0-DCDFAC652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" y="1916748"/>
            <a:ext cx="86233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D94A0-E69D-D34D-B679-026A348E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60" y="1916748"/>
            <a:ext cx="406585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1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4984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Geo-fencing in JSON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9DD57-CB7C-D542-8041-A5D6321D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45" y="0"/>
            <a:ext cx="845665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99E776-0C75-D24D-88B5-B579D0B8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325563"/>
            <a:ext cx="332703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86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#2: The Eco System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8600" y="5000518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20" y="5019149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415" y="858731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965" y="1690688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683" y="1668223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6710" y="3520969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3900" y="3529097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0" y="3307659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19AD-6C11-E34C-9F39-39F8092A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Interesting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CE90-3B30-3C4C-A6E6-79422F76F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  <a:p>
            <a:r>
              <a:rPr lang="en-US" dirty="0"/>
              <a:t>Anomaly Detection/Alert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Analysis/Reporting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APM</a:t>
            </a:r>
          </a:p>
        </p:txBody>
      </p:sp>
    </p:spTree>
    <p:extLst>
      <p:ext uri="{BB962C8B-B14F-4D97-AF65-F5344CB8AC3E}">
        <p14:creationId xmlns:p14="http://schemas.microsoft.com/office/powerpoint/2010/main" val="2660158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DDD-67D0-4219-B049-827475B4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Pricing…it’s complicated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3294796-6AB0-4E0A-8DAF-26CF79CB7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64089"/>
              </p:ext>
            </p:extLst>
          </p:nvPr>
        </p:nvGraphicFramePr>
        <p:xfrm>
          <a:off x="838200" y="1825624"/>
          <a:ext cx="10515600" cy="277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032">
                  <a:extLst>
                    <a:ext uri="{9D8B030D-6E8A-4147-A177-3AD203B41FA5}">
                      <a16:colId xmlns:a16="http://schemas.microsoft.com/office/drawing/2014/main" val="2381537355"/>
                    </a:ext>
                  </a:extLst>
                </a:gridCol>
                <a:gridCol w="1074821">
                  <a:extLst>
                    <a:ext uri="{9D8B030D-6E8A-4147-A177-3AD203B41FA5}">
                      <a16:colId xmlns:a16="http://schemas.microsoft.com/office/drawing/2014/main" val="29966727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65490520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3457200334"/>
                    </a:ext>
                  </a:extLst>
                </a:gridCol>
                <a:gridCol w="2530642">
                  <a:extLst>
                    <a:ext uri="{9D8B030D-6E8A-4147-A177-3AD203B41FA5}">
                      <a16:colId xmlns:a16="http://schemas.microsoft.com/office/drawing/2014/main" val="2196968368"/>
                    </a:ext>
                  </a:extLst>
                </a:gridCol>
              </a:tblGrid>
              <a:tr h="555692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REST, Ecosystem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524569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Azure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9894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CloudSearch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73818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AWS Elasticsearch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$5750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93387"/>
                  </a:ext>
                </a:extLst>
              </a:tr>
              <a:tr h="555692">
                <a:tc>
                  <a:txBody>
                    <a:bodyPr/>
                    <a:lstStyle/>
                    <a:p>
                      <a:r>
                        <a:rPr lang="en-US" sz="2400" dirty="0"/>
                        <a:t>Elasticsearch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$952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440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19755A2-7624-448F-99D8-D9DA82985555}"/>
              </a:ext>
            </a:extLst>
          </p:cNvPr>
          <p:cNvSpPr txBox="1"/>
          <p:nvPr/>
        </p:nvSpPr>
        <p:spPr>
          <a:xfrm>
            <a:off x="838200" y="486075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prices are per month, per node, and do not include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405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14EB-D361-4798-9ADA-F98BE1C7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6D434-EA1F-40BC-9891-DB91F21C4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12" y="2572544"/>
            <a:ext cx="8943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35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Search Archetypes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Near Real-Time Monitoring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Elephant in the Room: RDBMS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9EA96-F57C-704D-9E3C-C79C604FE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08" y="2019095"/>
            <a:ext cx="2841965" cy="29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9D3FE-D546-D54D-A430-CF4E746109DB}"/>
              </a:ext>
            </a:extLst>
          </p:cNvPr>
          <p:cNvSpPr txBox="1"/>
          <p:nvPr/>
        </p:nvSpPr>
        <p:spPr>
          <a:xfrm>
            <a:off x="4433305" y="238951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Atomicity, Consistency, Isolation,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Mature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oolvetica" panose="020B0603030602020004"/>
              </a:rPr>
              <a:t>Advanced features like full text</a:t>
            </a:r>
          </a:p>
        </p:txBody>
      </p:sp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#1 Text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9A6FF6-C6A8-4136-B480-481EE8AF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3190-973E-45D4-87C9-C0A98659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976397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8A80C-86EF-4EA2-A5EF-551C1CF4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Podcast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454D-7FAE-43E7-B238-DB7CC7A1F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Stop Words</a:t>
            </a:r>
          </a:p>
          <a:p>
            <a:r>
              <a:rPr lang="en-US" sz="2400" dirty="0"/>
              <a:t>Stemming</a:t>
            </a:r>
          </a:p>
          <a:p>
            <a:r>
              <a:rPr lang="en-US" sz="2400" dirty="0"/>
              <a:t>Synonyms</a:t>
            </a:r>
          </a:p>
          <a:p>
            <a:r>
              <a:rPr lang="en-US" sz="2400" dirty="0"/>
              <a:t>Auto Complete</a:t>
            </a:r>
          </a:p>
          <a:p>
            <a:r>
              <a:rPr lang="en-US" sz="2400" dirty="0"/>
              <a:t>Fuzzy Searching</a:t>
            </a:r>
          </a:p>
          <a:p>
            <a:r>
              <a:rPr lang="en-US" sz="2400" dirty="0"/>
              <a:t>Relevance tuning</a:t>
            </a:r>
          </a:p>
          <a:p>
            <a:r>
              <a:rPr lang="en-US" sz="2400" dirty="0"/>
              <a:t>Trivial import</a:t>
            </a:r>
          </a:p>
        </p:txBody>
      </p:sp>
    </p:spTree>
    <p:extLst>
      <p:ext uri="{BB962C8B-B14F-4D97-AF65-F5344CB8AC3E}">
        <p14:creationId xmlns:p14="http://schemas.microsoft.com/office/powerpoint/2010/main" val="3348011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Aggregation and Filtering</a:t>
            </a:r>
            <a:endParaRPr lang="en-US" dirty="0">
              <a:latin typeface="Coolvetica" panose="020B0603030602020004" pitchFamily="34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Board Game Browsing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Aggregates</a:t>
            </a:r>
          </a:p>
          <a:p>
            <a:r>
              <a:rPr lang="en-US" sz="2400" dirty="0"/>
              <a:t>Auto-Bucketing</a:t>
            </a:r>
          </a:p>
          <a:p>
            <a:r>
              <a:rPr lang="en-US" sz="2400" dirty="0"/>
              <a:t>Ranges</a:t>
            </a:r>
          </a:p>
          <a:p>
            <a:r>
              <a:rPr lang="en-US" sz="2400" dirty="0"/>
              <a:t>One-To-Many</a:t>
            </a:r>
          </a:p>
        </p:txBody>
      </p:sp>
    </p:spTree>
    <p:extLst>
      <p:ext uri="{BB962C8B-B14F-4D97-AF65-F5344CB8AC3E}">
        <p14:creationId xmlns:p14="http://schemas.microsoft.com/office/powerpoint/2010/main" val="4197242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#3 Near Real-Time Monitoring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02" y="1463882"/>
            <a:ext cx="7596596" cy="47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F494F-AC95-420A-9806-91B47761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36918A"/>
                </a:solidFill>
                <a:latin typeface="Coolvetica" panose="020B0603030602020004" pitchFamily="34" charset="77"/>
              </a:rPr>
              <a:t>APM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53C2-BAC9-475C-9D8B-4F3CE21B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Dashboards / Graphs</a:t>
            </a:r>
          </a:p>
          <a:p>
            <a:r>
              <a:rPr lang="en-US" sz="2400" dirty="0"/>
              <a:t>Streaming data, visualizations</a:t>
            </a:r>
          </a:p>
          <a:p>
            <a:r>
              <a:rPr lang="en-US" sz="2400" dirty="0"/>
              <a:t>Notifications</a:t>
            </a:r>
          </a:p>
          <a:p>
            <a:r>
              <a:rPr lang="en-US" sz="2400" dirty="0"/>
              <a:t>Low code</a:t>
            </a:r>
          </a:p>
        </p:txBody>
      </p:sp>
    </p:spTree>
    <p:extLst>
      <p:ext uri="{BB962C8B-B14F-4D97-AF65-F5344CB8AC3E}">
        <p14:creationId xmlns:p14="http://schemas.microsoft.com/office/powerpoint/2010/main" val="332893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611ED-2F05-8145-A679-D76F20E6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" r="2170" b="-1"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D8E27-D4D7-804D-BF43-34FD6BF1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This is how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EDAB1-18D5-AA4B-AD68-771BE7D15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Spin up the architecture in Docker</a:t>
            </a:r>
          </a:p>
          <a:p>
            <a:r>
              <a:rPr lang="en-US" sz="2000" dirty="0"/>
              <a:t>Create an index</a:t>
            </a:r>
          </a:p>
          <a:p>
            <a:r>
              <a:rPr lang="en-US" sz="2000" dirty="0"/>
              <a:t>Populate the data</a:t>
            </a:r>
          </a:p>
          <a:p>
            <a:r>
              <a:rPr lang="en-US" sz="2000" dirty="0"/>
              <a:t>Write some queries in Kibana</a:t>
            </a:r>
          </a:p>
          <a:p>
            <a:r>
              <a:rPr lang="en-US" sz="2000" dirty="0"/>
              <a:t>Make an App</a:t>
            </a:r>
          </a:p>
        </p:txBody>
      </p:sp>
    </p:spTree>
    <p:extLst>
      <p:ext uri="{BB962C8B-B14F-4D97-AF65-F5344CB8AC3E}">
        <p14:creationId xmlns:p14="http://schemas.microsoft.com/office/powerpoint/2010/main" val="4071259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3644-409A-CC49-B51B-7C305A46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Coolvetica" panose="020B0603030602020004" pitchFamily="34" charset="77"/>
              </a:rPr>
              <a:t>QIT.cloud</a:t>
            </a:r>
            <a:endParaRPr lang="en-US" dirty="0">
              <a:solidFill>
                <a:schemeClr val="bg1"/>
              </a:solidFill>
              <a:latin typeface="Coolvetica" panose="020B06030306020200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A37B5-2948-1B42-9007-0E2AB8D6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7614">
            <a:off x="6096000" y="0"/>
            <a:ext cx="414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08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DF43DB-1A10-48E5-9064-971FA83B3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Dynamic queries though...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FC55-5667-8B45-9D2A-6E177A59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8" y="2155292"/>
            <a:ext cx="10962903" cy="237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olvetica" panose="020B0603030602020004"/>
              </a:rPr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95361"/>
            <a:ext cx="12192000" cy="126727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42598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>
                <a:latin typeface="Coolvetica" panose="020B0603030602020004" pitchFamily="34" charset="77"/>
              </a:rPr>
              <a:t>What do we </a:t>
            </a:r>
            <a:r>
              <a:rPr lang="en-US" sz="3700" i="1">
                <a:latin typeface="Coolvetica" panose="020B0603030602020004" pitchFamily="34" charset="77"/>
              </a:rPr>
              <a:t>want</a:t>
            </a:r>
            <a:r>
              <a:rPr lang="en-US" sz="3700">
                <a:latin typeface="Coolvetica" panose="020B0603030602020004" pitchFamily="34" charset="77"/>
              </a:rPr>
              <a:t> out of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/>
              <a:t>Easy for the user to use</a:t>
            </a:r>
          </a:p>
          <a:p>
            <a:r>
              <a:rPr lang="en-US" sz="1800"/>
              <a:t>Fault tolerant</a:t>
            </a:r>
          </a:p>
          <a:p>
            <a:r>
              <a:rPr lang="en-US" sz="1800"/>
              <a:t>Integrates easily</a:t>
            </a:r>
          </a:p>
          <a:p>
            <a:r>
              <a:rPr lang="en-US" sz="1800"/>
              <a:t>Configurability</a:t>
            </a:r>
          </a:p>
          <a:p>
            <a:r>
              <a:rPr lang="en-US" sz="1800"/>
              <a:t>High Scalability</a:t>
            </a:r>
          </a:p>
          <a:p>
            <a:r>
              <a:rPr lang="en-US" sz="1800"/>
              <a:t>Wicked fast</a:t>
            </a:r>
          </a:p>
          <a:p>
            <a:r>
              <a:rPr lang="en-US" sz="1800"/>
              <a:t>Low code</a:t>
            </a:r>
          </a:p>
          <a:p>
            <a:endParaRPr lang="en-US" sz="1800"/>
          </a:p>
        </p:txBody>
      </p:sp>
      <p:pic>
        <p:nvPicPr>
          <p:cNvPr id="2056" name="Picture 8" descr="Portrait of Young Man">
            <a:extLst>
              <a:ext uri="{FF2B5EF4-FFF2-40B4-BE49-F238E27FC236}">
                <a16:creationId xmlns:a16="http://schemas.microsoft.com/office/drawing/2014/main" id="{F15EDE8B-9E7C-4731-A68A-1B365584A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8" r="15408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olvetica" panose="020B0603030602020004" pitchFamily="34" charset="77"/>
              </a:rPr>
              <a:t>Designing a Search Engine</a:t>
            </a:r>
            <a:br>
              <a:rPr lang="en-US" dirty="0">
                <a:latin typeface="Coolvetica" panose="020B0603030602020004" pitchFamily="34" charset="77"/>
              </a:rPr>
            </a:br>
            <a:r>
              <a:rPr lang="en-US" sz="2400" dirty="0">
                <a:solidFill>
                  <a:srgbClr val="615346"/>
                </a:solidFill>
                <a:latin typeface="Coolvetica" panose="020B0603030602020004" pitchFamily="34" charset="77"/>
              </a:rPr>
              <a:t>No baggage edition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AD9380E-C9F7-4EFA-8E53-33215D24E2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648632"/>
              </p:ext>
            </p:extLst>
          </p:nvPr>
        </p:nvGraphicFramePr>
        <p:xfrm>
          <a:off x="838200" y="1973562"/>
          <a:ext cx="10515601" cy="4055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541">
                  <a:extLst>
                    <a:ext uri="{9D8B030D-6E8A-4147-A177-3AD203B41FA5}">
                      <a16:colId xmlns:a16="http://schemas.microsoft.com/office/drawing/2014/main" val="2554242689"/>
                    </a:ext>
                  </a:extLst>
                </a:gridCol>
                <a:gridCol w="5602060">
                  <a:extLst>
                    <a:ext uri="{9D8B030D-6E8A-4147-A177-3AD203B41FA5}">
                      <a16:colId xmlns:a16="http://schemas.microsoft.com/office/drawing/2014/main" val="633157913"/>
                    </a:ext>
                  </a:extLst>
                </a:gridCol>
              </a:tblGrid>
              <a:tr h="675911">
                <a:tc>
                  <a:txBody>
                    <a:bodyPr/>
                    <a:lstStyle/>
                    <a:p>
                      <a:r>
                        <a:rPr lang="en-US" sz="3000" dirty="0"/>
                        <a:t>Wants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Solution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7328138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Integrates easily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Web Services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9578874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Configurability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JSON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403847765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/>
                        <a:t>High Scalability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NoSQL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837709578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Wicked fast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/>
                        <a:t>Index all the things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08268769"/>
                  </a:ext>
                </a:extLst>
              </a:tr>
              <a:tr h="675911">
                <a:tc>
                  <a:txBody>
                    <a:bodyPr/>
                    <a:lstStyle/>
                    <a:p>
                      <a:r>
                        <a:rPr lang="en-US" sz="3000"/>
                        <a:t>Low Code</a:t>
                      </a:r>
                    </a:p>
                  </a:txBody>
                  <a:tcPr marL="153616" marR="153616" marT="76808" marB="76808"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Meta data driven</a:t>
                      </a:r>
                    </a:p>
                  </a:txBody>
                  <a:tcPr marL="153616" marR="153616" marT="76808" marB="76808"/>
                </a:tc>
                <a:extLst>
                  <a:ext uri="{0D108BD9-81ED-4DB2-BD59-A6C34878D82A}">
                    <a16:rowId xmlns:a16="http://schemas.microsoft.com/office/drawing/2014/main" val="11600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2515</Words>
  <Application>Microsoft Macintosh PowerPoint</Application>
  <PresentationFormat>Widescreen</PresentationFormat>
  <Paragraphs>448</Paragraphs>
  <Slides>39</Slides>
  <Notes>37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The Elephant in the Room: RDBMS</vt:lpstr>
      <vt:lpstr>Dynamic queries though...</vt:lpstr>
      <vt:lpstr>Relational DB</vt:lpstr>
      <vt:lpstr>PowerPoint Presentation</vt:lpstr>
      <vt:lpstr>Is it worth it?</vt:lpstr>
      <vt:lpstr>What do we want out of search?</vt:lpstr>
      <vt:lpstr>Designing a Search Engine No baggage edition</vt:lpstr>
      <vt:lpstr>For the example apps…</vt:lpstr>
      <vt:lpstr>How search engines work</vt:lpstr>
      <vt:lpstr>Search Vocab</vt:lpstr>
      <vt:lpstr>PowerPoint Presentation</vt:lpstr>
      <vt:lpstr>Inverted Index</vt:lpstr>
      <vt:lpstr>Inverted Index Search Engines</vt:lpstr>
      <vt:lpstr>Natural Language is complicated!</vt:lpstr>
      <vt:lpstr>Scoring is complicated!</vt:lpstr>
      <vt:lpstr>Pretty neat though, right?</vt:lpstr>
      <vt:lpstr>PowerPoint Presentation</vt:lpstr>
      <vt:lpstr>Building Search Applications</vt:lpstr>
      <vt:lpstr>Elasticsearch vs….</vt:lpstr>
      <vt:lpstr>Reason #1: JSON</vt:lpstr>
      <vt:lpstr>Geo-fencing in JSON</vt:lpstr>
      <vt:lpstr>#2: The Eco System</vt:lpstr>
      <vt:lpstr>Interesting Extensions</vt:lpstr>
      <vt:lpstr>PowerPoint Presentation</vt:lpstr>
      <vt:lpstr>Pricing…it’s complicated</vt:lpstr>
      <vt:lpstr>Stack Overflow</vt:lpstr>
      <vt:lpstr>Search Archetypes</vt:lpstr>
      <vt:lpstr>#1 Text Search</vt:lpstr>
      <vt:lpstr>Podcast Search</vt:lpstr>
      <vt:lpstr>#2 Aggregation and Filtering</vt:lpstr>
      <vt:lpstr>Board Game Browsing</vt:lpstr>
      <vt:lpstr>#3 Near Real-Time Monitoring</vt:lpstr>
      <vt:lpstr>APM</vt:lpstr>
      <vt:lpstr>This is how we do</vt:lpstr>
      <vt:lpstr>QIT.cloud</vt:lpstr>
      <vt:lpstr>Search Driven Apps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creator>Joe Zack</dc:creator>
  <cp:lastModifiedBy>Microsoft Office User</cp:lastModifiedBy>
  <cp:revision>67</cp:revision>
  <dcterms:created xsi:type="dcterms:W3CDTF">2018-09-10T01:36:40Z</dcterms:created>
  <dcterms:modified xsi:type="dcterms:W3CDTF">2018-09-11T13:25:35Z</dcterms:modified>
</cp:coreProperties>
</file>